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390" r:id="rId2"/>
    <p:sldId id="360" r:id="rId3"/>
    <p:sldId id="397" r:id="rId4"/>
    <p:sldId id="398" r:id="rId5"/>
    <p:sldId id="257" r:id="rId6"/>
    <p:sldId id="362" r:id="rId7"/>
    <p:sldId id="361" r:id="rId8"/>
    <p:sldId id="363" r:id="rId9"/>
    <p:sldId id="395" r:id="rId10"/>
    <p:sldId id="377" r:id="rId11"/>
    <p:sldId id="367" r:id="rId12"/>
    <p:sldId id="369" r:id="rId13"/>
    <p:sldId id="368" r:id="rId14"/>
    <p:sldId id="370" r:id="rId15"/>
    <p:sldId id="365" r:id="rId16"/>
    <p:sldId id="371" r:id="rId17"/>
    <p:sldId id="372" r:id="rId18"/>
    <p:sldId id="373" r:id="rId19"/>
    <p:sldId id="374" r:id="rId20"/>
    <p:sldId id="375" r:id="rId21"/>
    <p:sldId id="376" r:id="rId22"/>
    <p:sldId id="366" r:id="rId23"/>
    <p:sldId id="392" r:id="rId24"/>
    <p:sldId id="381" r:id="rId25"/>
    <p:sldId id="382" r:id="rId26"/>
    <p:sldId id="399" r:id="rId27"/>
    <p:sldId id="333" r:id="rId28"/>
    <p:sldId id="384" r:id="rId29"/>
    <p:sldId id="393" r:id="rId30"/>
    <p:sldId id="39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00"/>
    <a:srgbClr val="A325BE"/>
    <a:srgbClr val="003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77"/>
    <p:restoredTop sz="88027"/>
  </p:normalViewPr>
  <p:slideViewPr>
    <p:cSldViewPr snapToGrid="0" snapToObjects="1">
      <p:cViewPr varScale="1">
        <p:scale>
          <a:sx n="107" d="100"/>
          <a:sy n="107" d="100"/>
        </p:scale>
        <p:origin x="1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02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2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3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47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7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11:</a:t>
            </a:r>
            <a:br>
              <a:rPr lang="en-US" dirty="0"/>
            </a:br>
            <a:r>
              <a:rPr lang="en-US" sz="4400" dirty="0"/>
              <a:t>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990851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775B-FF39-094C-A366-20972A04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computer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EBC7D-960C-654C-94CE-405F4EC68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simplify the description of repeated blocks of code </a:t>
            </a:r>
            <a:r>
              <a:rPr lang="en-US" sz="1400" dirty="0"/>
              <a:t>(i.e. make it shorter/easier to understand by highlighting </a:t>
            </a:r>
            <a:r>
              <a:rPr lang="en-US" sz="1400" b="1" dirty="0"/>
              <a:t>what’s being repeated</a:t>
            </a:r>
            <a:r>
              <a:rPr lang="en-US" sz="1400" dirty="0"/>
              <a:t> and </a:t>
            </a:r>
            <a:r>
              <a:rPr lang="en-US" sz="1400" b="1" dirty="0"/>
              <a:t>for how long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b="1" dirty="0"/>
              <a:t>Three approaches:</a:t>
            </a:r>
            <a:endParaRPr lang="en-US" dirty="0"/>
          </a:p>
          <a:p>
            <a:pPr lvl="1"/>
            <a:r>
              <a:rPr lang="en-US" dirty="0"/>
              <a:t>run for </a:t>
            </a:r>
            <a:r>
              <a:rPr lang="en-US" b="1" dirty="0"/>
              <a:t>each item</a:t>
            </a:r>
            <a:r>
              <a:rPr lang="en-US" dirty="0"/>
              <a:t> in a list</a:t>
            </a:r>
          </a:p>
          <a:p>
            <a:pPr lvl="1"/>
            <a:r>
              <a:rPr lang="en-US" dirty="0"/>
              <a:t>run a specific </a:t>
            </a:r>
            <a:r>
              <a:rPr lang="en-US" b="1" dirty="0"/>
              <a:t>number of times</a:t>
            </a:r>
          </a:p>
          <a:p>
            <a:pPr lvl="1"/>
            <a:r>
              <a:rPr lang="en-US" dirty="0"/>
              <a:t>run </a:t>
            </a:r>
            <a:r>
              <a:rPr lang="en-US" b="1" dirty="0"/>
              <a:t>until</a:t>
            </a:r>
            <a:r>
              <a:rPr lang="en-US" dirty="0"/>
              <a:t> some condition is met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82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B918-53AD-B84E-B522-04690D34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for...in</a:t>
            </a:r>
            <a:r>
              <a:rPr lang="en-US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5565C-A5DD-1C42-B41E-BE9B94C35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we use the keywords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for</a:t>
            </a:r>
            <a:r>
              <a:rPr lang="en-US" dirty="0"/>
              <a:t> and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to loop through a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FBE42-3B15-294D-A6B7-DBCD1A926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86318"/>
            <a:ext cx="7315200" cy="33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0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5565C-A5DD-1C42-B41E-BE9B94C35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think of this in terms of where the variable </a:t>
            </a:r>
            <a:r>
              <a:rPr lang="en-US" b="1" dirty="0">
                <a:latin typeface="Courier" pitchFamily="2" charset="0"/>
              </a:rPr>
              <a:t>letter</a:t>
            </a:r>
            <a:r>
              <a:rPr lang="en-US" dirty="0"/>
              <a:t> is pointing: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FBE42-3B15-294D-A6B7-DBCD1A926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86318"/>
            <a:ext cx="7315200" cy="3324261"/>
          </a:xfrm>
          <a:prstGeom prst="rect">
            <a:avLst/>
          </a:prstGeom>
        </p:spPr>
      </p:pic>
      <p:sp>
        <p:nvSpPr>
          <p:cNvPr id="9" name="Circular Arrow 8">
            <a:extLst>
              <a:ext uri="{FF2B5EF4-FFF2-40B4-BE49-F238E27FC236}">
                <a16:creationId xmlns:a16="http://schemas.microsoft.com/office/drawing/2014/main" id="{4F182556-F8E4-3F43-8D1A-4F9324DD9B96}"/>
              </a:ext>
            </a:extLst>
          </p:cNvPr>
          <p:cNvSpPr/>
          <p:nvPr/>
        </p:nvSpPr>
        <p:spPr>
          <a:xfrm rot="9263131" flipH="1" flipV="1">
            <a:off x="2470651" y="2334048"/>
            <a:ext cx="2943524" cy="2957772"/>
          </a:xfrm>
          <a:prstGeom prst="circularArrow">
            <a:avLst>
              <a:gd name="adj1" fmla="val 404"/>
              <a:gd name="adj2" fmla="val 678326"/>
              <a:gd name="adj3" fmla="val 20892761"/>
              <a:gd name="adj4" fmla="val 13999001"/>
              <a:gd name="adj5" fmla="val 2690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8868C574-FA92-AC41-BA92-A0BC4A438F2F}"/>
              </a:ext>
            </a:extLst>
          </p:cNvPr>
          <p:cNvSpPr/>
          <p:nvPr/>
        </p:nvSpPr>
        <p:spPr>
          <a:xfrm rot="9000000" flipH="1" flipV="1">
            <a:off x="2556765" y="2576709"/>
            <a:ext cx="2116140" cy="2126383"/>
          </a:xfrm>
          <a:prstGeom prst="circularArrow">
            <a:avLst>
              <a:gd name="adj1" fmla="val 748"/>
              <a:gd name="adj2" fmla="val 885245"/>
              <a:gd name="adj3" fmla="val 20914623"/>
              <a:gd name="adj4" fmla="val 14340769"/>
              <a:gd name="adj5" fmla="val 3850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0271E856-94F4-DE4C-A810-B8462FD0D13C}"/>
              </a:ext>
            </a:extLst>
          </p:cNvPr>
          <p:cNvSpPr/>
          <p:nvPr/>
        </p:nvSpPr>
        <p:spPr>
          <a:xfrm rot="8413844" flipH="1" flipV="1">
            <a:off x="2577513" y="2746337"/>
            <a:ext cx="1332953" cy="1339405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4799851"/>
              <a:gd name="adj5" fmla="val 7233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9B918-53AD-B84E-B522-04690D34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for...in</a:t>
            </a:r>
            <a:r>
              <a:rPr lang="en-US" dirty="0"/>
              <a:t> loops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0FBE42-3B15-294D-A6B7-DBCD1A92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t="15916" r="73053" b="76193"/>
          <a:stretch/>
        </p:blipFill>
        <p:spPr>
          <a:xfrm>
            <a:off x="1971206" y="3215391"/>
            <a:ext cx="914401" cy="262328"/>
          </a:xfrm>
          <a:prstGeom prst="round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8114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1CF7-0E15-8C4D-9D36-F3F5A06C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for...in</a:t>
            </a:r>
            <a:r>
              <a:rPr lang="en-US" b="1" dirty="0"/>
              <a:t> </a:t>
            </a:r>
            <a:r>
              <a:rPr lang="en-US" dirty="0"/>
              <a:t>loops: unpacked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9D3E8-D942-4A4B-9254-D0DBA568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accomplish the same thing by writing it out as </a:t>
            </a:r>
            <a:r>
              <a:rPr lang="en-US" b="1" dirty="0"/>
              <a:t>three separate assignments</a:t>
            </a:r>
            <a:r>
              <a:rPr lang="en-US" dirty="0"/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458AE-14E8-F748-821D-0A89B904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86318"/>
            <a:ext cx="7315198" cy="33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2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B6FF-FCCF-F047-BE66-8E2B12B48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for...in</a:t>
            </a:r>
            <a:r>
              <a:rPr lang="en-US" b="1" dirty="0"/>
              <a:t> </a:t>
            </a:r>
            <a:r>
              <a:rPr lang="en-US" dirty="0"/>
              <a:t>loops: a common “gotcha”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B7E0C-27AE-AB48-A9D9-9A2A4B91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will allow you to </a:t>
            </a:r>
            <a:r>
              <a:rPr lang="en-US" b="1" dirty="0"/>
              <a:t>modify a list </a:t>
            </a:r>
            <a:r>
              <a:rPr lang="en-US" dirty="0"/>
              <a:t>while you’re looping through it: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generally a </a:t>
            </a:r>
            <a:r>
              <a:rPr lang="en-US" b="1" dirty="0"/>
              <a:t>bad idea</a:t>
            </a:r>
            <a:r>
              <a:rPr lang="en-US" dirty="0"/>
              <a:t> (more on why later)</a:t>
            </a:r>
          </a:p>
          <a:p>
            <a:pPr lvl="1"/>
            <a:r>
              <a:rPr lang="en-US" dirty="0"/>
              <a:t>it’s fine to format the </a:t>
            </a:r>
            <a:r>
              <a:rPr lang="en-US" b="1" dirty="0"/>
              <a:t>values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just don’t </a:t>
            </a:r>
            <a:r>
              <a:rPr lang="en-US" b="1" dirty="0"/>
              <a:t>overwrite</a:t>
            </a:r>
            <a:r>
              <a:rPr lang="en-US" dirty="0"/>
              <a:t> the originals!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41ECB-15FB-9848-A7E6-5CC222FA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300" y="2434258"/>
            <a:ext cx="68834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9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4A85-BE93-DF4D-AD08-6873C098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  <a:r>
              <a:rPr lang="en-US" dirty="0"/>
              <a:t>: compute a 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A16D-26E4-EF47-8F9F-CA0152A4D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Use a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for</a:t>
            </a:r>
            <a:r>
              <a:rPr lang="en-US" dirty="0"/>
              <a:t> </a:t>
            </a:r>
            <a:r>
              <a:rPr lang="en-US" b="1" dirty="0"/>
              <a:t>loop</a:t>
            </a:r>
            <a:r>
              <a:rPr lang="en-US" dirty="0"/>
              <a:t> to compute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the </a:t>
            </a:r>
            <a:r>
              <a:rPr lang="en-US" b="1" dirty="0"/>
              <a:t>sum</a:t>
            </a:r>
            <a:r>
              <a:rPr lang="en-US" dirty="0"/>
              <a:t> of a list of numbers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Step 1</a:t>
            </a:r>
            <a:r>
              <a:rPr lang="en-US" dirty="0"/>
              <a:t>: pseudocode</a:t>
            </a:r>
          </a:p>
          <a:p>
            <a:r>
              <a:rPr lang="en-US" b="1" dirty="0"/>
              <a:t>Step 2</a:t>
            </a:r>
            <a:r>
              <a:rPr lang="en-US" dirty="0"/>
              <a:t>: python</a:t>
            </a:r>
          </a:p>
        </p:txBody>
      </p:sp>
    </p:spTree>
    <p:extLst>
      <p:ext uri="{BB962C8B-B14F-4D97-AF65-F5344CB8AC3E}">
        <p14:creationId xmlns:p14="http://schemas.microsoft.com/office/powerpoint/2010/main" val="2597628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5F9D-DD0A-9940-8A60-71D01C7E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</a:t>
            </a:r>
            <a:r>
              <a:rPr lang="en-US" dirty="0">
                <a:latin typeface="Courier" pitchFamily="2" charset="0"/>
              </a:rPr>
              <a:t>n</a:t>
            </a:r>
            <a:r>
              <a:rPr lang="en-US" dirty="0"/>
              <a:t>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9089-C2A8-134E-B13B-0CDDED96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Bad news</a:t>
            </a:r>
            <a:r>
              <a:rPr lang="en-US" dirty="0"/>
              <a:t>: there isn’t a way to say “run this loop </a:t>
            </a:r>
            <a:r>
              <a:rPr lang="en-US" dirty="0">
                <a:latin typeface="Courier" pitchFamily="2" charset="0"/>
              </a:rPr>
              <a:t>n</a:t>
            </a:r>
            <a:r>
              <a:rPr lang="en-US" dirty="0"/>
              <a:t> times” in Python – we’ll have to find a way around that</a:t>
            </a:r>
          </a:p>
          <a:p>
            <a:r>
              <a:rPr lang="en-US" dirty="0"/>
              <a:t>If we want a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for...in</a:t>
            </a:r>
            <a:r>
              <a:rPr lang="en-US" dirty="0"/>
              <a:t> loop to run a specific # of times, can “trick” it using a list of numbers that’s the right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1AB60-BC03-6D4A-9E1C-81A0E08BD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04640"/>
            <a:ext cx="7315200" cy="332426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711BB97-142F-9B4B-BA86-6F5A766EB1B5}"/>
              </a:ext>
            </a:extLst>
          </p:cNvPr>
          <p:cNvGrpSpPr/>
          <p:nvPr/>
        </p:nvGrpSpPr>
        <p:grpSpPr>
          <a:xfrm>
            <a:off x="109053" y="3465156"/>
            <a:ext cx="2100348" cy="2811053"/>
            <a:chOff x="526840" y="3710325"/>
            <a:chExt cx="2100348" cy="2811053"/>
          </a:xfrm>
        </p:grpSpPr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C4462B6C-AF76-1740-BEBF-8DE2E4C041FD}"/>
                </a:ext>
              </a:extLst>
            </p:cNvPr>
            <p:cNvSpPr/>
            <p:nvPr/>
          </p:nvSpPr>
          <p:spPr>
            <a:xfrm rot="644348" flipV="1">
              <a:off x="950077" y="3710325"/>
              <a:ext cx="1677111" cy="1685229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447772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F07E39-4FED-6F4F-A67C-F83BDB5E8BF6}"/>
                </a:ext>
              </a:extLst>
            </p:cNvPr>
            <p:cNvSpPr txBox="1"/>
            <p:nvPr/>
          </p:nvSpPr>
          <p:spPr>
            <a:xfrm>
              <a:off x="526840" y="4767052"/>
              <a:ext cx="127470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</a:rPr>
                <a:t>common 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</a:rPr>
                <a:t>practice: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use the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letter </a:t>
              </a:r>
              <a:r>
                <a:rPr lang="en-US" b="1" dirty="0" err="1">
                  <a:solidFill>
                    <a:srgbClr val="003470"/>
                  </a:solidFill>
                  <a:latin typeface="Courier" pitchFamily="2" charset="0"/>
                </a:rPr>
                <a:t>i</a:t>
              </a:r>
              <a:r>
                <a:rPr lang="en-US" dirty="0">
                  <a:solidFill>
                    <a:srgbClr val="003470"/>
                  </a:solidFill>
                </a:rPr>
                <a:t>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to denote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</a:rPr>
                <a:t>the “index”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722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5F9D-DD0A-9940-8A60-71D01C7E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A325BE"/>
                </a:solidFill>
                <a:latin typeface="Courier" pitchFamily="2" charset="0"/>
              </a:rPr>
              <a:t>range</a:t>
            </a:r>
            <a:r>
              <a:rPr lang="en-US" b="1" dirty="0">
                <a:latin typeface="Courier" pitchFamily="2" charset="0"/>
              </a:rPr>
              <a:t>()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9089-C2A8-134E-B13B-0CDDED96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A325BE"/>
                </a:solidFill>
                <a:latin typeface="Courier" pitchFamily="2" charset="0"/>
              </a:rPr>
              <a:t>range</a:t>
            </a:r>
            <a:r>
              <a:rPr lang="en-US" b="1" dirty="0">
                <a:latin typeface="Courier" pitchFamily="2" charset="0"/>
              </a:rPr>
              <a:t>()</a:t>
            </a:r>
            <a:r>
              <a:rPr lang="en-US" dirty="0"/>
              <a:t> function lets us generate lists of integers </a:t>
            </a:r>
          </a:p>
          <a:p>
            <a:r>
              <a:rPr lang="en-US" dirty="0"/>
              <a:t>Given </a:t>
            </a:r>
            <a:r>
              <a:rPr lang="en-US" b="1" dirty="0"/>
              <a:t>one</a:t>
            </a:r>
            <a:r>
              <a:rPr lang="en-US" dirty="0"/>
              <a:t> integer </a:t>
            </a:r>
            <a:r>
              <a:rPr lang="en-US" b="1" dirty="0">
                <a:latin typeface="Courier" pitchFamily="2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rgbClr val="A325BE"/>
                </a:solidFill>
                <a:latin typeface="Courier" pitchFamily="2" charset="0"/>
              </a:rPr>
              <a:t>range</a:t>
            </a:r>
            <a:r>
              <a:rPr lang="en-US" b="1" dirty="0">
                <a:latin typeface="Courier" pitchFamily="2" charset="0"/>
              </a:rPr>
              <a:t>(a)</a:t>
            </a:r>
            <a:r>
              <a:rPr lang="en-US" dirty="0"/>
              <a:t> will generate a list starting at 0 and going up to (but not including) </a:t>
            </a:r>
            <a:r>
              <a:rPr lang="en-US" b="1" dirty="0">
                <a:latin typeface="Courier" pitchFamily="2" charset="0"/>
              </a:rPr>
              <a:t>a </a:t>
            </a:r>
          </a:p>
          <a:p>
            <a:r>
              <a:rPr lang="en-US" dirty="0"/>
              <a:t>For example, if we want a loop to run </a:t>
            </a:r>
            <a:r>
              <a:rPr lang="en-US" b="1" dirty="0"/>
              <a:t>5</a:t>
            </a:r>
            <a:r>
              <a:rPr lang="en-US" dirty="0"/>
              <a:t> times: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BC1F9-F275-2C43-BCE7-C6586D4DE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04640"/>
            <a:ext cx="7315200" cy="33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84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5F9D-DD0A-9940-8A60-71D01C7E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A325BE"/>
                </a:solidFill>
                <a:latin typeface="Courier" pitchFamily="2" charset="0"/>
              </a:rPr>
              <a:t>range</a:t>
            </a:r>
            <a:r>
              <a:rPr lang="en-US" b="1" dirty="0">
                <a:latin typeface="Courier" pitchFamily="2" charset="0"/>
              </a:rPr>
              <a:t>()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9089-C2A8-134E-B13B-0CDDED96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</a:t>
            </a:r>
            <a:r>
              <a:rPr lang="en-US" b="1" dirty="0"/>
              <a:t>two</a:t>
            </a:r>
            <a:r>
              <a:rPr lang="en-US" dirty="0"/>
              <a:t> integers </a:t>
            </a:r>
            <a:r>
              <a:rPr lang="en-US" b="1" dirty="0" err="1">
                <a:latin typeface="Courier" pitchFamily="2" charset="0"/>
              </a:rPr>
              <a:t>a,b</a:t>
            </a:r>
            <a:r>
              <a:rPr lang="en-US" dirty="0"/>
              <a:t>, </a:t>
            </a:r>
            <a:r>
              <a:rPr lang="en-US" b="1" dirty="0">
                <a:solidFill>
                  <a:srgbClr val="A325BE"/>
                </a:solidFill>
                <a:latin typeface="Courier" pitchFamily="2" charset="0"/>
              </a:rPr>
              <a:t>range</a:t>
            </a:r>
            <a:r>
              <a:rPr lang="en-US" b="1" dirty="0">
                <a:latin typeface="Courier" pitchFamily="2" charset="0"/>
              </a:rPr>
              <a:t>(</a:t>
            </a:r>
            <a:r>
              <a:rPr lang="en-US" b="1" dirty="0" err="1">
                <a:latin typeface="Courier" pitchFamily="2" charset="0"/>
              </a:rPr>
              <a:t>a,b</a:t>
            </a:r>
            <a:r>
              <a:rPr lang="en-US" b="1" dirty="0">
                <a:latin typeface="Courier" pitchFamily="2" charset="0"/>
              </a:rPr>
              <a:t>)</a:t>
            </a:r>
            <a:r>
              <a:rPr lang="en-US" dirty="0"/>
              <a:t> will generate a list starting at </a:t>
            </a:r>
            <a:r>
              <a:rPr lang="en-US" b="1" dirty="0">
                <a:latin typeface="Courier" pitchFamily="2" charset="0"/>
              </a:rPr>
              <a:t>a</a:t>
            </a:r>
            <a:r>
              <a:rPr lang="en-US" dirty="0"/>
              <a:t> and going up to (but not including) </a:t>
            </a:r>
            <a:r>
              <a:rPr lang="en-US" b="1" dirty="0">
                <a:latin typeface="Courier" pitchFamily="2" charset="0"/>
              </a:rPr>
              <a:t>b</a:t>
            </a:r>
            <a:endParaRPr lang="en-US" dirty="0"/>
          </a:p>
          <a:p>
            <a:r>
              <a:rPr lang="en-US" dirty="0"/>
              <a:t>E.g., if we want to loop over the integers from 1 to 5: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BC1F9-F275-2C43-BCE7-C6586D4DE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04640"/>
            <a:ext cx="7315200" cy="33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01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5F9D-DD0A-9940-8A60-71D01C7E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A325BE"/>
                </a:solidFill>
                <a:latin typeface="Courier" pitchFamily="2" charset="0"/>
              </a:rPr>
              <a:t>range</a:t>
            </a:r>
            <a:r>
              <a:rPr lang="en-US" b="1" dirty="0">
                <a:latin typeface="Courier" pitchFamily="2" charset="0"/>
              </a:rPr>
              <a:t>()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9089-C2A8-134E-B13B-0CDDED96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values can be </a:t>
            </a:r>
            <a:r>
              <a:rPr lang="en-US" b="1" dirty="0"/>
              <a:t>positive</a:t>
            </a:r>
            <a:r>
              <a:rPr lang="en-US" dirty="0"/>
              <a:t> or </a:t>
            </a:r>
            <a:r>
              <a:rPr lang="en-US" b="1" dirty="0"/>
              <a:t>negative</a:t>
            </a:r>
            <a:r>
              <a:rPr lang="en-US" dirty="0"/>
              <a:t> (but for now, the second integer should be </a:t>
            </a:r>
            <a:r>
              <a:rPr lang="en-US" b="1" dirty="0"/>
              <a:t>larger</a:t>
            </a:r>
            <a:r>
              <a:rPr lang="en-US" dirty="0"/>
              <a:t> than the first)</a:t>
            </a:r>
          </a:p>
          <a:p>
            <a:r>
              <a:rPr lang="en-US" dirty="0"/>
              <a:t>E.g., if we want to loop over the integers from -5 to 5: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BC1F9-F275-2C43-BCE7-C6586D4DE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04640"/>
            <a:ext cx="7315200" cy="33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FFB1-FCA4-164C-AA91-65648958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Debrief of first few coding assignments (1/2)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62E8C-4957-754E-880E-B335D5141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27493" cy="4876800"/>
          </a:xfrm>
        </p:spPr>
        <p:txBody>
          <a:bodyPr/>
          <a:lstStyle/>
          <a:p>
            <a:r>
              <a:rPr lang="en-US" dirty="0"/>
              <a:t>Overall: really solid!</a:t>
            </a:r>
          </a:p>
          <a:p>
            <a:r>
              <a:rPr lang="en-US" dirty="0"/>
              <a:t>Strengths:</a:t>
            </a:r>
          </a:p>
          <a:p>
            <a:pPr lvl="1"/>
            <a:r>
              <a:rPr lang="en-US" dirty="0"/>
              <a:t>nicely formatted submissions</a:t>
            </a:r>
          </a:p>
          <a:p>
            <a:pPr lvl="1"/>
            <a:r>
              <a:rPr lang="en-US" dirty="0"/>
              <a:t>informative variable names</a:t>
            </a:r>
          </a:p>
          <a:p>
            <a:pPr lvl="1"/>
            <a:r>
              <a:rPr lang="en-US" dirty="0"/>
              <a:t>great use of comments (particularly for leaving “notes” and making sections for individual components)</a:t>
            </a:r>
          </a:p>
          <a:p>
            <a:r>
              <a:rPr lang="en-US" dirty="0"/>
              <a:t>Still working on:</a:t>
            </a:r>
          </a:p>
          <a:p>
            <a:pPr lvl="1"/>
            <a:r>
              <a:rPr lang="en-US" dirty="0"/>
              <a:t>balancing matching specs vs. being creative</a:t>
            </a:r>
          </a:p>
          <a:p>
            <a:pPr lvl="1"/>
            <a:r>
              <a:rPr lang="en-US" dirty="0"/>
              <a:t>sketching out a plan </a:t>
            </a:r>
            <a:r>
              <a:rPr lang="en-US" b="1" dirty="0"/>
              <a:t>before</a:t>
            </a:r>
            <a:r>
              <a:rPr lang="en-US" dirty="0"/>
              <a:t> you start coding</a:t>
            </a:r>
          </a:p>
          <a:p>
            <a:r>
              <a:rPr lang="en-US" dirty="0"/>
              <a:t>Some tips:</a:t>
            </a:r>
          </a:p>
          <a:p>
            <a:pPr lvl="1"/>
            <a:r>
              <a:rPr lang="en-US" dirty="0"/>
              <a:t>use blank lines to separate “logical chunks” of code (like paragraphs)</a:t>
            </a:r>
          </a:p>
          <a:p>
            <a:pPr lvl="1"/>
            <a:r>
              <a:rPr lang="en-US" dirty="0"/>
              <a:t>Python automatically ignores blank lines! (no need to comment)</a:t>
            </a:r>
          </a:p>
        </p:txBody>
      </p:sp>
    </p:spTree>
    <p:extLst>
      <p:ext uri="{BB962C8B-B14F-4D97-AF65-F5344CB8AC3E}">
        <p14:creationId xmlns:p14="http://schemas.microsoft.com/office/powerpoint/2010/main" val="1469755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5F9D-DD0A-9940-8A60-71D01C7E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A325BE"/>
                </a:solidFill>
                <a:latin typeface="Courier" pitchFamily="2" charset="0"/>
              </a:rPr>
              <a:t>range</a:t>
            </a:r>
            <a:r>
              <a:rPr lang="en-US" b="1" dirty="0">
                <a:latin typeface="Courier" pitchFamily="2" charset="0"/>
              </a:rPr>
              <a:t>()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9089-C2A8-134E-B13B-0CDDED96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</a:t>
            </a:r>
            <a:r>
              <a:rPr lang="en-US" b="1" dirty="0"/>
              <a:t>three</a:t>
            </a:r>
            <a:r>
              <a:rPr lang="en-US" dirty="0"/>
              <a:t> integers </a:t>
            </a:r>
            <a:r>
              <a:rPr lang="en-US" b="1" dirty="0" err="1">
                <a:latin typeface="Courier" pitchFamily="2" charset="0"/>
              </a:rPr>
              <a:t>a,b,c</a:t>
            </a:r>
            <a:r>
              <a:rPr lang="en-US" dirty="0"/>
              <a:t>, calling </a:t>
            </a:r>
            <a:r>
              <a:rPr lang="en-US" b="1" dirty="0">
                <a:solidFill>
                  <a:srgbClr val="A325BE"/>
                </a:solidFill>
                <a:latin typeface="Courier" pitchFamily="2" charset="0"/>
              </a:rPr>
              <a:t>range</a:t>
            </a:r>
            <a:r>
              <a:rPr lang="en-US" b="1" dirty="0">
                <a:latin typeface="Courier" pitchFamily="2" charset="0"/>
              </a:rPr>
              <a:t>(</a:t>
            </a:r>
            <a:r>
              <a:rPr lang="en-US" b="1" dirty="0" err="1">
                <a:latin typeface="Courier" pitchFamily="2" charset="0"/>
              </a:rPr>
              <a:t>a,b,c</a:t>
            </a:r>
            <a:r>
              <a:rPr lang="en-US" b="1" dirty="0">
                <a:latin typeface="Courier" pitchFamily="2" charset="0"/>
              </a:rPr>
              <a:t>)</a:t>
            </a:r>
            <a:r>
              <a:rPr lang="en-US" dirty="0"/>
              <a:t> will generate a list starting at </a:t>
            </a:r>
            <a:r>
              <a:rPr lang="en-US" b="1" dirty="0">
                <a:latin typeface="Courier" pitchFamily="2" charset="0"/>
              </a:rPr>
              <a:t>a</a:t>
            </a:r>
            <a:r>
              <a:rPr lang="en-US" dirty="0"/>
              <a:t> and going up to (but not including) </a:t>
            </a:r>
            <a:r>
              <a:rPr lang="en-US" b="1" dirty="0">
                <a:latin typeface="Courier" pitchFamily="2" charset="0"/>
              </a:rPr>
              <a:t>b</a:t>
            </a:r>
            <a:r>
              <a:rPr lang="en-US" dirty="0"/>
              <a:t> with step size </a:t>
            </a:r>
            <a:r>
              <a:rPr lang="en-US" b="1" dirty="0">
                <a:latin typeface="Courier" pitchFamily="2" charset="0"/>
              </a:rPr>
              <a:t>c</a:t>
            </a:r>
            <a:endParaRPr lang="en-US" dirty="0"/>
          </a:p>
          <a:p>
            <a:r>
              <a:rPr lang="en-US" dirty="0"/>
              <a:t>E.g., if we want the integers from 0 to 9, counting by 3s: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BC1F9-F275-2C43-BCE7-C6586D4DE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04640"/>
            <a:ext cx="7315200" cy="33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5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5F9D-DD0A-9940-8A60-71D01C7E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A325BE"/>
                </a:solidFill>
                <a:latin typeface="Courier" pitchFamily="2" charset="0"/>
              </a:rPr>
              <a:t>range</a:t>
            </a:r>
            <a:r>
              <a:rPr lang="en-US" b="1" dirty="0">
                <a:latin typeface="Courier" pitchFamily="2" charset="0"/>
              </a:rPr>
              <a:t>()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9089-C2A8-134E-B13B-0CDDED96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want to count down instead of up, we can set </a:t>
            </a:r>
            <a:r>
              <a:rPr lang="en-US" b="1" dirty="0">
                <a:latin typeface="Courier" pitchFamily="2" charset="0"/>
              </a:rPr>
              <a:t>b &lt; a</a:t>
            </a:r>
            <a:r>
              <a:rPr lang="en-US" dirty="0"/>
              <a:t> and use a negative step size</a:t>
            </a:r>
          </a:p>
          <a:p>
            <a:r>
              <a:rPr lang="en-US" dirty="0"/>
              <a:t>E.g., if we want to count down from 10 to 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BC1F9-F275-2C43-BCE7-C6586D4DE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04640"/>
            <a:ext cx="7315200" cy="33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22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72D509-B2C8-B64B-BB38-5C6B02FBCE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15-Minute Exercise</a:t>
                </a:r>
                <a:r>
                  <a:rPr lang="en-US" dirty="0"/>
                  <a:t>: convert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72D509-B2C8-B64B-BB38-5C6B02FBCE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15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9322D-F455-0344-B4F0-53102D818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Use a </a:t>
                </a:r>
                <a:r>
                  <a:rPr lang="en-US" b="1" dirty="0">
                    <a:solidFill>
                      <a:srgbClr val="FF9100"/>
                    </a:solidFill>
                    <a:latin typeface="Courier" pitchFamily="2" charset="0"/>
                  </a:rPr>
                  <a:t>for</a:t>
                </a:r>
                <a:r>
                  <a:rPr lang="en-US" dirty="0"/>
                  <a:t> </a:t>
                </a:r>
                <a:r>
                  <a:rPr lang="en-US" b="1" dirty="0"/>
                  <a:t>loop</a:t>
                </a:r>
                <a:r>
                  <a:rPr lang="en-US" dirty="0"/>
                  <a:t> and the </a:t>
                </a:r>
                <a:r>
                  <a:rPr lang="en-US" b="1" dirty="0">
                    <a:solidFill>
                      <a:srgbClr val="A325BE"/>
                    </a:solidFill>
                    <a:latin typeface="Courier" pitchFamily="2" charset="0"/>
                  </a:rPr>
                  <a:t>range</a:t>
                </a:r>
                <a:r>
                  <a:rPr lang="en-US" b="1" dirty="0">
                    <a:latin typeface="Courier" pitchFamily="2" charset="0"/>
                  </a:rPr>
                  <a:t>()</a:t>
                </a:r>
                <a:r>
                  <a:rPr lang="en-US" b="1" dirty="0"/>
                  <a:t> </a:t>
                </a:r>
                <a:r>
                  <a:rPr lang="en-US" dirty="0"/>
                  <a:t>function to generate 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conversion table</a:t>
                </a:r>
                <a:r>
                  <a:rPr lang="en-US" dirty="0"/>
                  <a:t> of temperatures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dirty="0"/>
                  <a:t>ranging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100°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−30°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 increments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10°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Tips</a:t>
                </a:r>
                <a:r>
                  <a:rPr lang="en-US" dirty="0"/>
                  <a:t>: </a:t>
                </a:r>
              </a:p>
              <a:p>
                <a:pPr marL="292100" indent="-176213"/>
                <a:r>
                  <a:rPr lang="en-US" dirty="0"/>
                  <a:t>use the formula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=(°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−32 ) ∗ 5 / 9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92100" indent="-176213"/>
                <a:r>
                  <a:rPr lang="en-US" dirty="0">
                    <a:solidFill>
                      <a:srgbClr val="00B050"/>
                    </a:solidFill>
                    <a:latin typeface="Courier" pitchFamily="2" charset="0"/>
                  </a:rPr>
                  <a:t>"{0:.1f}"</a:t>
                </a:r>
                <a:r>
                  <a:rPr lang="en-US" dirty="0">
                    <a:latin typeface="Courier" pitchFamily="2" charset="0"/>
                  </a:rPr>
                  <a:t>.format(c)</a:t>
                </a:r>
                <a:r>
                  <a:rPr lang="en-US" dirty="0"/>
                  <a:t> will round to 1 decimal place</a:t>
                </a:r>
              </a:p>
              <a:p>
                <a:pPr marL="306387" indent="0">
                  <a:buNone/>
                </a:pPr>
                <a:endParaRPr lang="en-US" dirty="0"/>
              </a:p>
              <a:p>
                <a:pPr marL="460375" indent="-153988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9322D-F455-0344-B4F0-53102D818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684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What did you come up with?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08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DD06-AE2A-334D-A506-8D09797B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while</a:t>
            </a:r>
            <a:r>
              <a:rPr lang="en-US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54E34-BE12-E847-A11F-213BD1EA6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may sometimes want a program to continue doing the same thing </a:t>
            </a:r>
            <a:r>
              <a:rPr lang="en-US" b="1" dirty="0"/>
              <a:t>until something happens</a:t>
            </a:r>
          </a:p>
          <a:p>
            <a:r>
              <a:rPr lang="en-US" dirty="0"/>
              <a:t>In Python we can do this with a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while</a:t>
            </a:r>
            <a:r>
              <a:rPr lang="en-US" dirty="0"/>
              <a:t> loop, which is paired with a conditional (</a:t>
            </a:r>
            <a:r>
              <a:rPr lang="en-US" dirty="0">
                <a:latin typeface="Courier" pitchFamily="2" charset="0"/>
              </a:rPr>
              <a:t>True/False</a:t>
            </a:r>
            <a:r>
              <a:rPr lang="en-US" dirty="0"/>
              <a:t>) statement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82F73-BF8A-4040-94EB-A29B2813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38676"/>
            <a:ext cx="7315200" cy="33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3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DD06-AE2A-334D-A506-8D09797B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while</a:t>
            </a:r>
            <a:r>
              <a:rPr lang="en-US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54E34-BE12-E847-A11F-213BD1EA6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while</a:t>
            </a:r>
            <a:r>
              <a:rPr lang="en-US" dirty="0"/>
              <a:t> loops can be especially useful when combined with the </a:t>
            </a:r>
            <a:r>
              <a:rPr lang="en-US" b="1" dirty="0">
                <a:solidFill>
                  <a:srgbClr val="A325BE"/>
                </a:solidFill>
                <a:latin typeface="Courier" pitchFamily="2" charset="0"/>
              </a:rPr>
              <a:t>input</a:t>
            </a:r>
            <a:r>
              <a:rPr lang="en-US" b="1" dirty="0">
                <a:latin typeface="Courier" pitchFamily="2" charset="0"/>
              </a:rPr>
              <a:t>()</a:t>
            </a:r>
            <a:r>
              <a:rPr lang="en-US" dirty="0"/>
              <a:t> function</a:t>
            </a:r>
          </a:p>
          <a:p>
            <a:r>
              <a:rPr lang="en-US" dirty="0"/>
              <a:t>For example, we may want to continue asking for input until the user tells us they are done: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32124-993F-124D-8E00-F226EA847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3438676"/>
            <a:ext cx="7315198" cy="33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14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4A85-BE93-DF4D-AD08-6873C098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  <a:r>
              <a:rPr lang="en-US" dirty="0"/>
              <a:t>: compute a sum pt.2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2A16D-26E4-EF47-8F9F-CA0152A4D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Modify our previous demo program to</a:t>
            </a:r>
            <a:br>
              <a:rPr lang="en-US" dirty="0"/>
            </a:br>
            <a:r>
              <a:rPr lang="en-US" dirty="0"/>
              <a:t>use a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while</a:t>
            </a:r>
            <a:r>
              <a:rPr lang="en-US" dirty="0"/>
              <a:t> </a:t>
            </a:r>
            <a:r>
              <a:rPr lang="en-US" b="1" dirty="0"/>
              <a:t>loop</a:t>
            </a:r>
            <a:r>
              <a:rPr lang="en-US" dirty="0"/>
              <a:t> to compute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the </a:t>
            </a:r>
            <a:r>
              <a:rPr lang="en-US" b="1" dirty="0"/>
              <a:t>sum</a:t>
            </a:r>
            <a:r>
              <a:rPr lang="en-US" dirty="0"/>
              <a:t> of a series of numbers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entered by the user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(continue until the user enters a blank)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95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What’s </a:t>
            </a:r>
            <a:r>
              <a:rPr lang="en-US" b="1" dirty="0"/>
              <a:t>one thing</a:t>
            </a:r>
            <a:r>
              <a:rPr lang="en-US" dirty="0"/>
              <a:t> you learned </a:t>
            </a:r>
          </a:p>
          <a:p>
            <a:pPr marL="0" indent="0" algn="ctr">
              <a:buNone/>
            </a:pPr>
            <a:r>
              <a:rPr lang="en-US" dirty="0"/>
              <a:t>in today’s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2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4A85-BE93-DF4D-AD08-6873C098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#3: Magic 8 Ball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mage result for magic 8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80" y="1340845"/>
            <a:ext cx="9199180" cy="551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38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48C1-0DDC-CD4F-9C35-E0061B9BB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#3: Magic 8 Ball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B9C3-658B-2C4C-8CE9-CD53F1FDA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assignment, you will write a python program that </a:t>
            </a:r>
            <a:r>
              <a:rPr lang="en-US" b="1" dirty="0"/>
              <a:t>simulates a Magic 8 Ball</a:t>
            </a:r>
            <a:r>
              <a:rPr lang="en-US" dirty="0"/>
              <a:t> </a:t>
            </a:r>
          </a:p>
          <a:p>
            <a:r>
              <a:rPr lang="en-US" dirty="0"/>
              <a:t>Your program should:</a:t>
            </a:r>
          </a:p>
          <a:p>
            <a:pPr lvl="1"/>
            <a:r>
              <a:rPr lang="en-US" dirty="0"/>
              <a:t>Take in a question from the user</a:t>
            </a:r>
          </a:p>
          <a:p>
            <a:pPr lvl="1"/>
            <a:r>
              <a:rPr lang="en-US" dirty="0"/>
              <a:t>Print a randomly-selected response</a:t>
            </a:r>
          </a:p>
          <a:p>
            <a:pPr lvl="1"/>
            <a:r>
              <a:rPr lang="en-US" dirty="0"/>
              <a:t>Determine 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if the user wants to ask another question</a:t>
            </a:r>
          </a:p>
          <a:p>
            <a:pPr lvl="1"/>
            <a:r>
              <a:rPr lang="en-US" dirty="0"/>
              <a:t>If so, repeat!</a:t>
            </a:r>
          </a:p>
          <a:p>
            <a:r>
              <a:rPr lang="en-US" dirty="0"/>
              <a:t>Submit your </a:t>
            </a:r>
            <a:r>
              <a:rPr lang="en-US" dirty="0" err="1"/>
              <a:t>repl</a:t>
            </a:r>
            <a:r>
              <a:rPr lang="en-US" dirty="0"/>
              <a:t> on Moodle by </a:t>
            </a:r>
            <a:r>
              <a:rPr lang="en-US" b="1" dirty="0"/>
              <a:t>11:55pm on Thursday</a:t>
            </a:r>
          </a:p>
        </p:txBody>
      </p:sp>
    </p:spTree>
    <p:extLst>
      <p:ext uri="{BB962C8B-B14F-4D97-AF65-F5344CB8AC3E}">
        <p14:creationId xmlns:p14="http://schemas.microsoft.com/office/powerpoint/2010/main" val="49507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FFB1-FCA4-164C-AA91-65648958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Debrief of first few coding assignments (2/2)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62E8C-4957-754E-880E-B335D5141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27493" cy="4876800"/>
          </a:xfrm>
        </p:spPr>
        <p:txBody>
          <a:bodyPr/>
          <a:lstStyle/>
          <a:p>
            <a:r>
              <a:rPr lang="en-US" dirty="0"/>
              <a:t>Reminder: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5FE377EA-C877-B747-8AFE-417E6E19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2190997"/>
            <a:ext cx="7970294" cy="3985147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93896DC9-1839-C247-ACEC-36B3AC2B8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5146" b="40849"/>
          <a:stretch/>
        </p:blipFill>
        <p:spPr>
          <a:xfrm>
            <a:off x="685798" y="3990108"/>
            <a:ext cx="7970294" cy="558141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27142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2269"/>
            <a:ext cx="8229600" cy="511473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Monday: Loops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for…in</a:t>
            </a:r>
            <a:r>
              <a:rPr lang="en-US" dirty="0">
                <a:solidFill>
                  <a:schemeClr val="accent1"/>
                </a:solidFill>
              </a:rPr>
              <a:t> (looping through items in a list)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the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range()</a:t>
            </a:r>
            <a:r>
              <a:rPr lang="en-US" dirty="0">
                <a:solidFill>
                  <a:schemeClr val="accent1"/>
                </a:solidFill>
              </a:rPr>
              <a:t> function (getting a list of numbers)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while</a:t>
            </a:r>
            <a:r>
              <a:rPr lang="en-US" dirty="0">
                <a:solidFill>
                  <a:schemeClr val="accent1"/>
                </a:solidFill>
              </a:rPr>
              <a:t> (looping until something happens)</a:t>
            </a:r>
          </a:p>
          <a:p>
            <a:r>
              <a:rPr lang="en-US" dirty="0"/>
              <a:t>Lab: Loops</a:t>
            </a:r>
          </a:p>
          <a:p>
            <a:r>
              <a:rPr lang="en-US" dirty="0"/>
              <a:t>Wednesday: Life Skill #2/3: Debugging &amp; Documentation</a:t>
            </a:r>
          </a:p>
          <a:p>
            <a:r>
              <a:rPr lang="en-US" dirty="0"/>
              <a:t>A3 due Thursday at 11:55pm</a:t>
            </a:r>
          </a:p>
          <a:p>
            <a:r>
              <a:rPr lang="en-US" dirty="0"/>
              <a:t>Friday: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172721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FFB1-FCA4-164C-AA91-65648958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Debrief of first few coding assignments (2/2)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62E8C-4957-754E-880E-B335D5141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27493" cy="4876800"/>
          </a:xfrm>
        </p:spPr>
        <p:txBody>
          <a:bodyPr/>
          <a:lstStyle/>
          <a:p>
            <a:r>
              <a:rPr lang="en-US" dirty="0"/>
              <a:t>Reminder: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5FE377EA-C877-B747-8AFE-417E6E19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8" y="2190997"/>
            <a:ext cx="7970294" cy="3985147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52383B47-634F-B343-89C4-30B2899968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1203"/>
          <a:stretch/>
        </p:blipFill>
        <p:spPr>
          <a:xfrm>
            <a:off x="685798" y="5427022"/>
            <a:ext cx="7970294" cy="749121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41AC8CF-E308-5C48-B4DB-0248EE08B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200" t="73653" b="18798"/>
          <a:stretch/>
        </p:blipFill>
        <p:spPr>
          <a:xfrm>
            <a:off x="3491344" y="5126166"/>
            <a:ext cx="5164747" cy="30085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31575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2269"/>
            <a:ext cx="8229600" cy="511473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Announcements</a:t>
            </a:r>
          </a:p>
          <a:p>
            <a:r>
              <a:rPr lang="en-US" dirty="0"/>
              <a:t>Monday: Loops</a:t>
            </a:r>
          </a:p>
          <a:p>
            <a:pPr lvl="1"/>
            <a:r>
              <a:rPr lang="en-US" dirty="0">
                <a:solidFill>
                  <a:srgbClr val="FF9100"/>
                </a:solidFill>
                <a:latin typeface="Courier" pitchFamily="2" charset="0"/>
              </a:rPr>
              <a:t>for…in</a:t>
            </a:r>
            <a:r>
              <a:rPr lang="en-US" dirty="0"/>
              <a:t> (looping through items in a list)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A325BE"/>
                </a:solidFill>
                <a:latin typeface="Courier" pitchFamily="2" charset="0"/>
              </a:rPr>
              <a:t>range</a:t>
            </a:r>
            <a:r>
              <a:rPr lang="en-US" dirty="0">
                <a:latin typeface="Courier" pitchFamily="2" charset="0"/>
              </a:rPr>
              <a:t>()</a:t>
            </a:r>
            <a:r>
              <a:rPr lang="en-US" dirty="0"/>
              <a:t> function (getting a list of numbers)</a:t>
            </a:r>
          </a:p>
          <a:p>
            <a:pPr lvl="1"/>
            <a:r>
              <a:rPr lang="en-US" dirty="0">
                <a:solidFill>
                  <a:srgbClr val="FF9100"/>
                </a:solidFill>
                <a:latin typeface="Courier" pitchFamily="2" charset="0"/>
              </a:rPr>
              <a:t>while</a:t>
            </a:r>
            <a:r>
              <a:rPr lang="en-US" dirty="0"/>
              <a:t> (looping until something happens)</a:t>
            </a:r>
          </a:p>
          <a:p>
            <a:r>
              <a:rPr lang="en-US" dirty="0"/>
              <a:t>Lab: Loops</a:t>
            </a:r>
          </a:p>
          <a:p>
            <a:r>
              <a:rPr lang="en-US" dirty="0"/>
              <a:t>Wednesday: Life Skill #2/3: Debugging &amp; Documentation</a:t>
            </a:r>
          </a:p>
          <a:p>
            <a:r>
              <a:rPr lang="en-US" dirty="0"/>
              <a:t>Friday: Dictionaries and Sets</a:t>
            </a:r>
          </a:p>
        </p:txBody>
      </p:sp>
    </p:spTree>
    <p:extLst>
      <p:ext uri="{BB962C8B-B14F-4D97-AF65-F5344CB8AC3E}">
        <p14:creationId xmlns:p14="http://schemas.microsoft.com/office/powerpoint/2010/main" val="575415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129CBC-FB09-A643-A446-1D1B33984807}"/>
              </a:ext>
            </a:extLst>
          </p:cNvPr>
          <p:cNvGrpSpPr/>
          <p:nvPr/>
        </p:nvGrpSpPr>
        <p:grpSpPr>
          <a:xfrm>
            <a:off x="0" y="499633"/>
            <a:ext cx="9144000" cy="6570659"/>
            <a:chOff x="-232012" y="541667"/>
            <a:chExt cx="9144000" cy="65706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ED2C22-8F33-9341-A011-F67205638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2012" y="1019465"/>
              <a:ext cx="9144000" cy="609286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783C32-D9D5-C94E-8811-9600A5F4971C}"/>
                </a:ext>
              </a:extLst>
            </p:cNvPr>
            <p:cNvSpPr/>
            <p:nvPr/>
          </p:nvSpPr>
          <p:spPr>
            <a:xfrm>
              <a:off x="-232012" y="541667"/>
              <a:ext cx="9144000" cy="3306218"/>
            </a:xfrm>
            <a:prstGeom prst="rect">
              <a:avLst/>
            </a:prstGeom>
            <a:gradFill flip="none" rotWithShape="1">
              <a:gsLst>
                <a:gs pos="64000">
                  <a:srgbClr val="FFFFFF">
                    <a:alpha val="20000"/>
                  </a:srgbClr>
                </a:gs>
                <a:gs pos="29000">
                  <a:schemeClr val="bg1"/>
                </a:gs>
                <a:gs pos="83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4DCBC1-9086-794F-93E5-4ADBCE14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Reality</a:t>
            </a:r>
            <a:r>
              <a:rPr lang="en-US" dirty="0"/>
              <a:t>: online classes can be rough</a:t>
            </a:r>
          </a:p>
        </p:txBody>
      </p:sp>
    </p:spTree>
    <p:extLst>
      <p:ext uri="{BB962C8B-B14F-4D97-AF65-F5344CB8AC3E}">
        <p14:creationId xmlns:p14="http://schemas.microsoft.com/office/powerpoint/2010/main" val="2523715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D4B8-2507-8449-96E5-F662DBF4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Beats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25FF39-8296-334A-B698-03447ADC0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338" b="11982"/>
          <a:stretch/>
        </p:blipFill>
        <p:spPr>
          <a:xfrm>
            <a:off x="758757" y="1023848"/>
            <a:ext cx="7179013" cy="536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60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kinds of </a:t>
            </a:r>
            <a:r>
              <a:rPr lang="en-US" b="1" dirty="0"/>
              <a:t>repetition</a:t>
            </a:r>
            <a:r>
              <a:rPr lang="en-US" dirty="0"/>
              <a:t> did </a:t>
            </a:r>
          </a:p>
          <a:p>
            <a:pPr marL="0" indent="0" algn="ctr">
              <a:buNone/>
            </a:pPr>
            <a:r>
              <a:rPr lang="en-US" dirty="0"/>
              <a:t>you notice?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9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888E-8A72-A848-8A1B-E7F1EA9F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a familiar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B2D14-C3BE-854A-9EDD-00A296EE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05" y="1353023"/>
            <a:ext cx="3477986" cy="4881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FED023-934D-C242-82BF-23CEF43585F5}"/>
              </a:ext>
            </a:extLst>
          </p:cNvPr>
          <p:cNvSpPr/>
          <p:nvPr/>
        </p:nvSpPr>
        <p:spPr>
          <a:xfrm>
            <a:off x="1426356" y="6234407"/>
            <a:ext cx="19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xkcd.com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/1411/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FC15C2-F17F-064B-8CAD-22036EE1F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7" b="4334"/>
          <a:stretch/>
        </p:blipFill>
        <p:spPr>
          <a:xfrm>
            <a:off x="4421154" y="2088565"/>
            <a:ext cx="4265645" cy="338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Smith Lecture Notes</Template>
  <TotalTime>7978</TotalTime>
  <Words>1079</Words>
  <Application>Microsoft Macintosh PowerPoint</Application>
  <PresentationFormat>On-screen Show (4:3)</PresentationFormat>
  <Paragraphs>153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Courier</vt:lpstr>
      <vt:lpstr>Lucida Grande</vt:lpstr>
      <vt:lpstr>Wingdings</vt:lpstr>
      <vt:lpstr>Smith Lecture Notes</vt:lpstr>
      <vt:lpstr>Lecture 11: Loops</vt:lpstr>
      <vt:lpstr>Debrief of first few coding assignments (1/2)</vt:lpstr>
      <vt:lpstr>Debrief of first few coding assignments (2/2)</vt:lpstr>
      <vt:lpstr>Debrief of first few coding assignments (2/2)</vt:lpstr>
      <vt:lpstr>Overview</vt:lpstr>
      <vt:lpstr>Reality: online classes can be rough</vt:lpstr>
      <vt:lpstr>Activity: Beats</vt:lpstr>
      <vt:lpstr>Discussion</vt:lpstr>
      <vt:lpstr>Loops: a familiar idea</vt:lpstr>
      <vt:lpstr>Loops in computer programming</vt:lpstr>
      <vt:lpstr>for...in loops</vt:lpstr>
      <vt:lpstr>for...in loops</vt:lpstr>
      <vt:lpstr>for...in loops: unpacked</vt:lpstr>
      <vt:lpstr>for...in loops: a common “gotcha”</vt:lpstr>
      <vt:lpstr>Demo: compute a sum</vt:lpstr>
      <vt:lpstr>Looping n times</vt:lpstr>
      <vt:lpstr>The range() function</vt:lpstr>
      <vt:lpstr>The range() function</vt:lpstr>
      <vt:lpstr>The range() function</vt:lpstr>
      <vt:lpstr>The range() function</vt:lpstr>
      <vt:lpstr>The range() function</vt:lpstr>
      <vt:lpstr>15-Minute Exercise: convert °F to °C</vt:lpstr>
      <vt:lpstr>Discussion</vt:lpstr>
      <vt:lpstr>while loops</vt:lpstr>
      <vt:lpstr>while loops</vt:lpstr>
      <vt:lpstr>Demo: compute a sum pt.2</vt:lpstr>
      <vt:lpstr>Checking in</vt:lpstr>
      <vt:lpstr>Assignment #3: Magic 8 Ball</vt:lpstr>
      <vt:lpstr>Assignment #3: Magic 8 Ball</vt:lpstr>
      <vt:lpstr>Up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133</cp:revision>
  <cp:lastPrinted>2020-09-28T05:53:30Z</cp:lastPrinted>
  <dcterms:created xsi:type="dcterms:W3CDTF">2018-06-21T16:17:33Z</dcterms:created>
  <dcterms:modified xsi:type="dcterms:W3CDTF">2020-09-28T14:38:15Z</dcterms:modified>
</cp:coreProperties>
</file>